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64" r:id="rId6"/>
    <p:sldId id="259" r:id="rId7"/>
    <p:sldId id="260" r:id="rId8"/>
    <p:sldId id="265" r:id="rId9"/>
    <p:sldId id="266" r:id="rId10"/>
    <p:sldId id="267" r:id="rId11"/>
    <p:sldId id="269" r:id="rId12"/>
    <p:sldId id="268" r:id="rId13"/>
    <p:sldId id="276" r:id="rId14"/>
    <p:sldId id="271" r:id="rId15"/>
    <p:sldId id="279" r:id="rId16"/>
    <p:sldId id="272" r:id="rId17"/>
    <p:sldId id="278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AE240-3FA4-944C-9F26-64131FA827E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77BB4-9791-FB4E-9E22-333B424777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3073-8A3C-ED10-ED35-BAE8D613A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044E8-4F39-D67B-80CC-5EC197166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5878E-DCDE-AD88-55E0-6B6EFA03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A3679-07AA-F140-BA77-A120D74223CD}" type="datetime1">
              <a:rPr lang="en-GB" smtClean="0"/>
              <a:t>14/11/2025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C8E8E-CB9C-9511-AFC7-3B4CC18E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D6F5D-D306-C117-808C-08132F43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1295-708A-C15A-EE5B-185B64E0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28103-83A9-D1C4-BF5B-43618332E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40D10-20E4-D355-6F97-E07302F7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666C-3B43-9A4F-9EFE-7F1ECD886D9F}" type="datetime1">
              <a:rPr lang="en-GB" smtClean="0"/>
              <a:t>14/11/2025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93526-43B3-AF3A-FB7A-B03F886B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168B5-F89B-A147-F055-7915B903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5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24FE9F-417F-6923-269D-A8D1F4186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B8342-80F4-F421-1016-93D90D1FF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8B3EA-91D4-2228-E5E1-E3C7FD24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8A11-012B-D84C-ABCF-D9155A31D75A}" type="datetime1">
              <a:rPr lang="en-GB" smtClean="0"/>
              <a:t>14/11/2025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1811A-524F-0FEC-046E-C3339E991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4D3EC-DAC1-C9DB-BCE4-E1BC884C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7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6050-E495-FEAE-6600-83821176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254D5-5BFB-3C4E-B6F9-0DB14F114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8EBB-C252-B481-6F15-BBD144D4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3FDA-05BC-524A-94EA-29122B50A337}" type="datetime1">
              <a:rPr lang="en-GB" smtClean="0"/>
              <a:t>14/11/2025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CF29A-095B-1230-0B30-2A278C82B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8B2B-54AC-BE01-1DEC-9DECF487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2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0A56-A108-0039-DCA2-D4EF5212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8BB6C-325B-DBAF-C458-D917A3DB9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0BAB-CD14-69C1-7922-C6FC1601B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2FC37-47AB-2D44-A91A-3B19513AEE80}" type="datetime1">
              <a:rPr lang="en-GB" smtClean="0"/>
              <a:t>14/11/2025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888B9-8F37-334C-681E-144E17B8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1A077-E1E2-FC15-76DC-61B6098D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F14B-0D7A-3E7C-4643-2833C874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DC686-0724-33B5-9787-F0E46B406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4A06F-47EC-7134-CC94-5821E92BD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CD264-9B72-5A1D-B680-C32E45082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E67C-64A6-6146-BF26-E91A1DE26114}" type="datetime1">
              <a:rPr lang="en-GB" smtClean="0"/>
              <a:t>14/11/2025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03F98-5185-7AEF-BB16-715AF75C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CD443-DA96-6EC2-AC82-66343BB6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42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A453-867C-C7A0-8971-C1C2B661B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4FCED-4915-E8ED-9244-9C76584E6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BCA7A-2756-69F8-5B6C-E3FAA94D1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59CC4-450D-8255-B66A-4A20B635BF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1DEEC-EEB8-D2EB-F4DA-2951A583E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30854-B078-3737-101D-C9C81B8EB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FA8-A8E9-2847-BC7E-045E7455FA7C}" type="datetime1">
              <a:rPr lang="en-GB" smtClean="0"/>
              <a:t>14/11/2025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3F963-99B5-5991-0183-961148F5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52D615-36B5-9307-197D-64C0B880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8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80F7-4B66-5722-E0D0-3FA1E013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A5BF6-EFEA-7836-799A-CFA769D5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CD5B6-631D-7841-9BBE-6482923DF1E3}" type="datetime1">
              <a:rPr lang="en-GB" smtClean="0"/>
              <a:t>14/11/2025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6C0B6-188F-1C56-F55E-C8EDB39B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5216D-C7EF-15C2-1A5F-FA36458A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5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3FAE2-D5ED-8CC8-ED44-CDA3F9B03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3BDD-E142-9F46-B29A-7EA16D25B916}" type="datetime1">
              <a:rPr lang="en-GB" smtClean="0"/>
              <a:t>14/11/2025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BB198-E2A7-921A-DE16-5FBEF16A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3C587-16FF-2C1C-11CE-4BA73CE1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D4C8-00C7-CC8F-8AAF-E02782D6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84845-5B49-CB47-D890-B1BAA813F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AF0F3-23B4-68DD-A22F-711411A4D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3C1A1-162A-1601-1A22-01B796944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63C4E-4B69-2F4A-BBEB-11A1DE891190}" type="datetime1">
              <a:rPr lang="en-GB" smtClean="0"/>
              <a:t>14/11/2025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D5B01-026A-6879-2B96-CE1C59E5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7124E-AB56-1CC5-BB1A-00A90807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7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E144-0C6C-40B6-FBD4-A130C226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9A9AB-5848-ACAA-D6B8-258120001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341B1-66D0-6423-F098-7C49DA9FE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E034A-7A57-EA73-4A41-840268925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7EA89-9DEC-064A-AC4F-6BEFC7953F0E}" type="datetime1">
              <a:rPr lang="en-GB" smtClean="0"/>
              <a:t>14/11/2025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667FC-D557-1FCB-4DBB-324EB63E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DA578-E938-9898-6716-566629B74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1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C29A4-3D96-5786-6989-33452C10A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86108-B2D2-D960-155B-F4AEB9ED1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72851-7C26-A8BE-4E4F-9E9B81B3D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877B99-3799-0A4C-8D08-FA08332AA044}" type="datetime1">
              <a:rPr lang="en-GB" smtClean="0"/>
              <a:t>14/11/2025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E053D-8623-00FB-12F4-E41FB0EB0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24278-86D9-279E-F474-191FF1CE6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5EDDD1-F19F-3643-B3C2-44FCF6C838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1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0.png"/><Relationship Id="rId7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8EBC6-87E9-6E35-13D6-2C7F2BD489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7454" b="4431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FF242F-0C57-F069-4269-45E4E2D7A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Molecular Dynamics - 6: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Langevin Thermostat applied to a 3D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8A744-E693-3BBC-BD78-E00F7ADF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45241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Jean Choppin de Janvry &amp; Rachel Wolf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1085-0AC1-9B7B-F2D9-E91569A1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EDDD1-F19F-3643-B3C2-44FCF6C838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82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E80A1-3D68-BF9D-02DA-F47F0C52F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642F3C-B9B0-BDD0-7352-E88F7C10DD38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Simulations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6F79CD-32A5-C089-B68B-3E9F8FD83D65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5180D-914E-1BC4-2E7D-F4C256D8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0A5D4-6203-4ED4-F74D-66ABB2AE4E7D}"/>
              </a:ext>
            </a:extLst>
          </p:cNvPr>
          <p:cNvSpPr txBox="1"/>
          <p:nvPr/>
        </p:nvSpPr>
        <p:spPr>
          <a:xfrm>
            <a:off x="362608" y="834162"/>
            <a:ext cx="27274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u="sng">
                <a:solidFill>
                  <a:schemeClr val="accent3"/>
                </a:solidFill>
              </a:rPr>
              <a:t>With</a:t>
            </a:r>
            <a:r>
              <a:rPr lang="en-US" b="1">
                <a:solidFill>
                  <a:schemeClr val="accent3"/>
                </a:solidFill>
              </a:rPr>
              <a:t> the thermostat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4529E2-E52D-2F77-A732-162586230095}"/>
              </a:ext>
            </a:extLst>
          </p:cNvPr>
          <p:cNvSpPr txBox="1"/>
          <p:nvPr/>
        </p:nvSpPr>
        <p:spPr>
          <a:xfrm>
            <a:off x="7791939" y="976806"/>
            <a:ext cx="393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Verification of Equipartition Theorem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65687-C656-BA5E-A9BE-FBF9238B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78" y="775744"/>
            <a:ext cx="3834965" cy="5652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224422-2396-708C-C56D-F13F741FB27C}"/>
              </a:ext>
            </a:extLst>
          </p:cNvPr>
          <p:cNvSpPr txBox="1"/>
          <p:nvPr/>
        </p:nvSpPr>
        <p:spPr>
          <a:xfrm>
            <a:off x="7893269" y="1555531"/>
            <a:ext cx="3934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3 </a:t>
            </a:r>
            <a:r>
              <a:rPr lang="en-US" err="1"/>
              <a:t>dof</a:t>
            </a:r>
            <a:r>
              <a:rPr lang="en-US"/>
              <a:t> : </a:t>
            </a:r>
            <a:r>
              <a:rPr lang="en-US" u="sng"/>
              <a:t>translational</a:t>
            </a:r>
            <a:r>
              <a:rPr lang="en-US"/>
              <a:t> kinetic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</a:t>
            </a:r>
            <a:r>
              <a:rPr lang="en-US" err="1"/>
              <a:t>dof</a:t>
            </a:r>
            <a:r>
              <a:rPr lang="en-US"/>
              <a:t>: </a:t>
            </a:r>
            <a:r>
              <a:rPr lang="en-US" u="sng"/>
              <a:t>vibrational</a:t>
            </a:r>
            <a:r>
              <a:rPr lang="en-US"/>
              <a:t> kinetic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2 </a:t>
            </a:r>
            <a:r>
              <a:rPr lang="en-US" err="1"/>
              <a:t>dof</a:t>
            </a:r>
            <a:r>
              <a:rPr lang="en-US"/>
              <a:t>: </a:t>
            </a:r>
            <a:r>
              <a:rPr lang="en-US" u="sng"/>
              <a:t>rotational</a:t>
            </a:r>
            <a:r>
              <a:rPr lang="en-US"/>
              <a:t> kinetic energy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C121E93-EC23-FDF0-16DB-9F8A75E5D411}"/>
              </a:ext>
            </a:extLst>
          </p:cNvPr>
          <p:cNvSpPr/>
          <p:nvPr/>
        </p:nvSpPr>
        <p:spPr>
          <a:xfrm>
            <a:off x="7882755" y="2688254"/>
            <a:ext cx="441435" cy="202091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4937AF-1F8D-B7ED-CFA3-208ADE1AE6D4}"/>
                  </a:ext>
                </a:extLst>
              </p:cNvPr>
              <p:cNvSpPr txBox="1"/>
              <p:nvPr/>
            </p:nvSpPr>
            <p:spPr>
              <a:xfrm>
                <a:off x="8324190" y="2541055"/>
                <a:ext cx="2514600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&gt; 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4937AF-1F8D-B7ED-CFA3-208ADE1AE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190" y="2541055"/>
                <a:ext cx="2514600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 descr="Tick with solid fill">
            <a:extLst>
              <a:ext uri="{FF2B5EF4-FFF2-40B4-BE49-F238E27FC236}">
                <a16:creationId xmlns:a16="http://schemas.microsoft.com/office/drawing/2014/main" id="{A1B9B6A9-7F87-E7D9-1ABE-894C86641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1456" y="2565536"/>
            <a:ext cx="503842" cy="503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34A513-C3D2-0560-E3A8-050733EB0DBC}"/>
                  </a:ext>
                </a:extLst>
              </p:cNvPr>
              <p:cNvSpPr txBox="1"/>
              <p:nvPr/>
            </p:nvSpPr>
            <p:spPr>
              <a:xfrm>
                <a:off x="2351691" y="6521831"/>
                <a:ext cx="6096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i="1"/>
                  <a:t>Decomposition of energies into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</m:oMath>
                </a14:m>
                <a:r>
                  <a:rPr lang="en-US" sz="1200" i="1"/>
                  <a:t> ), translational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</m:oMath>
                </a14:m>
                <a:r>
                  <a:rPr lang="en-US" sz="1200" i="1"/>
                  <a:t>) and rotational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</m:oMath>
                </a14:m>
                <a:r>
                  <a:rPr lang="en-US" sz="1200" i="1"/>
                  <a:t>) energies.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34A513-C3D2-0560-E3A8-050733EB0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691" y="6521831"/>
                <a:ext cx="6096000" cy="276999"/>
              </a:xfrm>
              <a:prstGeom prst="rect">
                <a:avLst/>
              </a:prstGeom>
              <a:blipFill>
                <a:blip r:embed="rId6"/>
                <a:stretch>
                  <a:fillRect l="-100" t="-2222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719A11A-99A8-52EE-B759-A1CD7186322E}"/>
              </a:ext>
            </a:extLst>
          </p:cNvPr>
          <p:cNvSpPr txBox="1"/>
          <p:nvPr/>
        </p:nvSpPr>
        <p:spPr>
          <a:xfrm>
            <a:off x="483476" y="189185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Decomposition of energies</a:t>
            </a:r>
          </a:p>
        </p:txBody>
      </p:sp>
      <p:pic>
        <p:nvPicPr>
          <p:cNvPr id="10" name="Picture 7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47231A83-0FCE-1EB1-11E7-8755081DE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" y="3605508"/>
            <a:ext cx="3649176" cy="25911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4FBFF-3A7A-D89C-2D8F-A797E0474F8F}"/>
                  </a:ext>
                </a:extLst>
              </p:cNvPr>
              <p:cNvSpPr txBox="1"/>
              <p:nvPr/>
            </p:nvSpPr>
            <p:spPr>
              <a:xfrm>
                <a:off x="126388" y="1691432"/>
                <a:ext cx="2070274" cy="2817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u="sng" dirty="0">
                    <a:ea typeface="Cambria Math" panose="02040503050406030204" pitchFamily="18" charset="0"/>
                  </a:rPr>
                  <a:t>Condition</a:t>
                </a:r>
                <a:r>
                  <a:rPr lang="fr-FR" sz="1600" dirty="0">
                    <a:ea typeface="Cambria Math" panose="02040503050406030204" pitchFamily="18" charset="0"/>
                  </a:rPr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fr-FR" sz="1600" b="0" i="1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d>
                          <m:d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 =(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</a:rPr>
                      <m:t>, 0,0)</m:t>
                    </m:r>
                  </m:oMath>
                </a14:m>
                <a:r>
                  <a:rPr lang="fr-FR" sz="1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5×10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F4FBFF-3A7A-D89C-2D8F-A797E0474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" y="1691432"/>
                <a:ext cx="2070274" cy="2817438"/>
              </a:xfrm>
              <a:prstGeom prst="rect">
                <a:avLst/>
              </a:prstGeom>
              <a:blipFill>
                <a:blip r:embed="rId8"/>
                <a:stretch>
                  <a:fillRect l="-1770" t="-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436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10A84-3264-DCF1-66D9-515D99709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047833-E5B9-D71A-20C7-6D872778E9BD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Simulations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A191C7-F7EA-40ED-ECB8-F8A8208A65D2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1402DD-22F9-6403-1292-126BCE02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BB42E-5B8A-EBE9-D2C5-CBC2A1719331}"/>
              </a:ext>
            </a:extLst>
          </p:cNvPr>
          <p:cNvSpPr txBox="1"/>
          <p:nvPr/>
        </p:nvSpPr>
        <p:spPr>
          <a:xfrm>
            <a:off x="362608" y="834162"/>
            <a:ext cx="272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>
                <a:solidFill>
                  <a:schemeClr val="accent3"/>
                </a:solidFill>
              </a:rPr>
              <a:t>With</a:t>
            </a:r>
            <a:r>
              <a:rPr lang="en-US" b="1">
                <a:solidFill>
                  <a:schemeClr val="accent3"/>
                </a:solidFill>
              </a:rPr>
              <a:t> thermostat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BB4C5-A74E-0226-551E-9A170467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49" y="1228845"/>
            <a:ext cx="9380634" cy="3655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828433-E48C-6F40-71FD-59E160C69949}"/>
                  </a:ext>
                </a:extLst>
              </p:cNvPr>
              <p:cNvSpPr txBox="1"/>
              <p:nvPr/>
            </p:nvSpPr>
            <p:spPr>
              <a:xfrm>
                <a:off x="73573" y="5352164"/>
                <a:ext cx="2669627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𝑣𝑖𝑏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𝑣𝑖𝑏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𝑣𝑖𝑏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𝑝𝑜𝑡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828433-E48C-6F40-71FD-59E160C69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3" y="5352164"/>
                <a:ext cx="2669627" cy="324384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0E5BCE-16DA-D39D-61EE-1ABDD00F1BE4}"/>
                  </a:ext>
                </a:extLst>
              </p:cNvPr>
              <p:cNvSpPr txBox="1"/>
              <p:nvPr/>
            </p:nvSpPr>
            <p:spPr>
              <a:xfrm>
                <a:off x="5029124" y="5871036"/>
                <a:ext cx="2827283" cy="609077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&gt; 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0E5BCE-16DA-D39D-61EE-1ABDD00F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24" y="5871036"/>
                <a:ext cx="2827283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123E06-B380-28A2-207B-1F39BC50286A}"/>
                  </a:ext>
                </a:extLst>
              </p:cNvPr>
              <p:cNvSpPr txBox="1"/>
              <p:nvPr/>
            </p:nvSpPr>
            <p:spPr>
              <a:xfrm>
                <a:off x="3886200" y="4933614"/>
                <a:ext cx="6096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i="1"/>
                  <a:t>Decomposition of energies into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</m:oMath>
                </a14:m>
                <a:r>
                  <a:rPr lang="en-US" sz="1200" i="1"/>
                  <a:t> ), translational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</m:oMath>
                </a14:m>
                <a:r>
                  <a:rPr lang="en-US" sz="1200" i="1"/>
                  <a:t>) and rotational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</m:oMath>
                </a14:m>
                <a:r>
                  <a:rPr lang="en-US" sz="1200" i="1"/>
                  <a:t>) energies.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123E06-B380-28A2-207B-1F39BC502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933614"/>
                <a:ext cx="6096000" cy="276999"/>
              </a:xfrm>
              <a:prstGeom prst="rect">
                <a:avLst/>
              </a:prstGeom>
              <a:blipFill>
                <a:blip r:embed="rId5"/>
                <a:stretch>
                  <a:fillRect l="-100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25F90AD-59A6-3BDE-1B41-AF5C53314109}"/>
              </a:ext>
            </a:extLst>
          </p:cNvPr>
          <p:cNvSpPr txBox="1"/>
          <p:nvPr/>
        </p:nvSpPr>
        <p:spPr>
          <a:xfrm>
            <a:off x="4475759" y="5530163"/>
            <a:ext cx="393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Verification Equipartition Theorem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B7EDD-503D-42D6-B86E-190DF37C074A}"/>
              </a:ext>
            </a:extLst>
          </p:cNvPr>
          <p:cNvSpPr txBox="1"/>
          <p:nvPr/>
        </p:nvSpPr>
        <p:spPr>
          <a:xfrm>
            <a:off x="483476" y="189185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Decomposition of energies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E8494-553E-C886-3318-F071840336D5}"/>
              </a:ext>
            </a:extLst>
          </p:cNvPr>
          <p:cNvSpPr txBox="1"/>
          <p:nvPr/>
        </p:nvSpPr>
        <p:spPr>
          <a:xfrm>
            <a:off x="3090041" y="884001"/>
            <a:ext cx="680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Position and speed of Cl and H computed with modified </a:t>
            </a:r>
            <a:r>
              <a:rPr lang="en-US" sz="1600" b="1" err="1">
                <a:solidFill>
                  <a:schemeClr val="accent3"/>
                </a:solidFill>
              </a:rPr>
              <a:t>Verlet</a:t>
            </a:r>
            <a:r>
              <a:rPr lang="en-US" sz="1600" b="1">
                <a:solidFill>
                  <a:schemeClr val="accent3"/>
                </a:solidFill>
              </a:rPr>
              <a:t> algo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82AAC8-2727-572E-C73D-F29DE3A43A0E}"/>
                  </a:ext>
                </a:extLst>
              </p:cNvPr>
              <p:cNvSpPr txBox="1"/>
              <p:nvPr/>
            </p:nvSpPr>
            <p:spPr>
              <a:xfrm>
                <a:off x="126388" y="1691432"/>
                <a:ext cx="2070274" cy="2817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u="sng" dirty="0">
                    <a:ea typeface="Cambria Math" panose="02040503050406030204" pitchFamily="18" charset="0"/>
                  </a:rPr>
                  <a:t>Condition</a:t>
                </a:r>
                <a:r>
                  <a:rPr lang="fr-FR" sz="1600" dirty="0">
                    <a:ea typeface="Cambria Math" panose="02040503050406030204" pitchFamily="18" charset="0"/>
                  </a:rPr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fr-FR" sz="1600" i="1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s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 =(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</a:rPr>
                      <m:t>, 0,0)</m:t>
                    </m:r>
                  </m:oMath>
                </a14:m>
                <a:r>
                  <a:rPr lang="fr-FR" sz="1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5×1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82AAC8-2727-572E-C73D-F29DE3A4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" y="1691432"/>
                <a:ext cx="2070274" cy="2817438"/>
              </a:xfrm>
              <a:prstGeom prst="rect">
                <a:avLst/>
              </a:prstGeom>
              <a:blipFill>
                <a:blip r:embed="rId6"/>
                <a:stretch>
                  <a:fillRect l="-1770" t="-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35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5F437-54CC-B7FE-D0AC-DA4D059F7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D96AA4-62C8-8A1B-D9AC-FE42EB64C6CD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Simulations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6EE202-C333-732E-B3A4-A9632EEBB47F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1D5567-8497-BFF5-4B19-09DC4BD2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0EDE0-BB9B-134E-D603-E243C796383F}"/>
              </a:ext>
            </a:extLst>
          </p:cNvPr>
          <p:cNvSpPr txBox="1"/>
          <p:nvPr/>
        </p:nvSpPr>
        <p:spPr>
          <a:xfrm>
            <a:off x="362608" y="834162"/>
            <a:ext cx="272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>
                <a:solidFill>
                  <a:schemeClr val="accent3"/>
                </a:solidFill>
              </a:rPr>
              <a:t>With</a:t>
            </a:r>
            <a:r>
              <a:rPr lang="en-US" b="1">
                <a:solidFill>
                  <a:schemeClr val="accent3"/>
                </a:solidFill>
              </a:rPr>
              <a:t> thermostat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A6EC4-2E5D-0AAD-3284-C7DEB7EEB63F}"/>
              </a:ext>
            </a:extLst>
          </p:cNvPr>
          <p:cNvSpPr txBox="1"/>
          <p:nvPr/>
        </p:nvSpPr>
        <p:spPr>
          <a:xfrm>
            <a:off x="483476" y="189185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Decomposition of energies</a:t>
            </a:r>
          </a:p>
        </p:txBody>
      </p:sp>
      <p:pic>
        <p:nvPicPr>
          <p:cNvPr id="11" name="Image 10" descr="Une image contenant texte, diagramme, carte, Plan&#10;&#10;Le contenu généré par l’IA peut être incorrect.">
            <a:extLst>
              <a:ext uri="{FF2B5EF4-FFF2-40B4-BE49-F238E27FC236}">
                <a16:creationId xmlns:a16="http://schemas.microsoft.com/office/drawing/2014/main" id="{02B10FE1-1A9A-23DA-981D-9035D355D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62" y="1325250"/>
            <a:ext cx="10571802" cy="46985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F3272D-F360-B19D-93BB-8C13D6858F66}"/>
                  </a:ext>
                </a:extLst>
              </p:cNvPr>
              <p:cNvSpPr txBox="1"/>
              <p:nvPr/>
            </p:nvSpPr>
            <p:spPr>
              <a:xfrm>
                <a:off x="126388" y="1691432"/>
                <a:ext cx="2070274" cy="2817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u="sng" dirty="0">
                    <a:ea typeface="Cambria Math" panose="02040503050406030204" pitchFamily="18" charset="0"/>
                  </a:rPr>
                  <a:t>Condition</a:t>
                </a:r>
                <a:r>
                  <a:rPr lang="fr-FR" sz="1600" dirty="0">
                    <a:ea typeface="Cambria Math" panose="02040503050406030204" pitchFamily="18" charset="0"/>
                  </a:rPr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fr-FR" sz="1600" i="1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s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 =(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</a:rPr>
                      <m:t>, 0,0)</m:t>
                    </m:r>
                  </m:oMath>
                </a14:m>
                <a:r>
                  <a:rPr lang="fr-FR" sz="1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5×10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F3272D-F360-B19D-93BB-8C13D685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" y="1691432"/>
                <a:ext cx="2070274" cy="2817438"/>
              </a:xfrm>
              <a:prstGeom prst="rect">
                <a:avLst/>
              </a:prstGeom>
              <a:blipFill>
                <a:blip r:embed="rId3"/>
                <a:stretch>
                  <a:fillRect l="-1770" t="-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44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A65DF-3A44-621C-3193-C944B505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F6CE39-0A08-95D9-C369-0B2B7717B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68" y="1219223"/>
            <a:ext cx="9479393" cy="3210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BFEBA2-65B3-3FFA-47CF-40C83C2865B2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Simulations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71C965-8851-1652-E9B7-D6D75A63C4D1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08C10-B6CF-A581-A5D3-0D41A8D0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196D08-E81B-0A75-9648-10EDFB970437}"/>
                  </a:ext>
                </a:extLst>
              </p:cNvPr>
              <p:cNvSpPr txBox="1"/>
              <p:nvPr/>
            </p:nvSpPr>
            <p:spPr>
              <a:xfrm>
                <a:off x="483476" y="189185"/>
                <a:ext cx="5213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>
                    <a:solidFill>
                      <a:schemeClr val="bg1">
                        <a:lumMod val="65000"/>
                      </a:schemeClr>
                    </a:solidFill>
                  </a:rPr>
                  <a:t>Influence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sz="28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196D08-E81B-0A75-9648-10EDFB970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6" y="189185"/>
                <a:ext cx="5213131" cy="523220"/>
              </a:xfrm>
              <a:prstGeom prst="rect">
                <a:avLst/>
              </a:prstGeom>
              <a:blipFill>
                <a:blip r:embed="rId3"/>
                <a:stretch>
                  <a:fillRect l="-2339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75D09A-13F8-BF62-3842-C82354188C4A}"/>
                  </a:ext>
                </a:extLst>
              </p:cNvPr>
              <p:cNvSpPr txBox="1"/>
              <p:nvPr/>
            </p:nvSpPr>
            <p:spPr>
              <a:xfrm>
                <a:off x="3749566" y="4429985"/>
                <a:ext cx="641393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i="1"/>
                  <a:t>Evolution of relative temperature for a thermostat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i="1"/>
                  <a:t>= 500K with different values of </a:t>
                </a:r>
                <a:r>
                  <a:rPr lang="el-GR" sz="1200" i="1"/>
                  <a:t>γ </a:t>
                </a:r>
                <a:r>
                  <a:rPr lang="en-US" sz="1200" i="1"/>
                  <a:t>over 80ps.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75D09A-13F8-BF62-3842-C82354188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566" y="4429985"/>
                <a:ext cx="6413939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6C7A8E-DE96-FE89-EADE-7B7B35AEE593}"/>
                  </a:ext>
                </a:extLst>
              </p:cNvPr>
              <p:cNvSpPr txBox="1"/>
              <p:nvPr/>
            </p:nvSpPr>
            <p:spPr>
              <a:xfrm>
                <a:off x="2438399" y="5268263"/>
                <a:ext cx="85554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Temperature </a:t>
                </a:r>
                <a:r>
                  <a:rPr lang="en-US" sz="1600" dirty="0" err="1"/>
                  <a:t>stabilises</a:t>
                </a:r>
                <a:r>
                  <a:rPr lang="en-US" sz="1600" dirty="0"/>
                  <a:t> around T=500K after a short transition period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Larger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itchFamily="2" charset="2"/>
                  </a:rPr>
                  <a:t></a:t>
                </a:r>
                <a:r>
                  <a:rPr lang="en-US" sz="1600" dirty="0"/>
                  <a:t> faster to 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=500K but larger fluctuations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Smaller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itchFamily="2" charset="2"/>
                  </a:rPr>
                  <a:t> </a:t>
                </a:r>
                <a:r>
                  <a:rPr lang="en-US" sz="1600" dirty="0"/>
                  <a:t>slower to 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=500K but smaller fluctuations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6C7A8E-DE96-FE89-EADE-7B7B35AEE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399" y="5268263"/>
                <a:ext cx="8555422" cy="830997"/>
              </a:xfrm>
              <a:prstGeom prst="rect">
                <a:avLst/>
              </a:prstGeom>
              <a:blipFill>
                <a:blip r:embed="rId5"/>
                <a:stretch>
                  <a:fillRect l="-285" t="-2190" b="-80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2F6EBBF-3E0D-011F-98F8-4266AE8BED9F}"/>
              </a:ext>
            </a:extLst>
          </p:cNvPr>
          <p:cNvSpPr txBox="1"/>
          <p:nvPr/>
        </p:nvSpPr>
        <p:spPr>
          <a:xfrm>
            <a:off x="587321" y="5268263"/>
            <a:ext cx="150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Conclusion: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A69658-C7FD-B5DE-0C15-853D2BCA5986}"/>
                  </a:ext>
                </a:extLst>
              </p:cNvPr>
              <p:cNvSpPr txBox="1"/>
              <p:nvPr/>
            </p:nvSpPr>
            <p:spPr>
              <a:xfrm>
                <a:off x="126388" y="1691432"/>
                <a:ext cx="2070274" cy="2571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u="sng" dirty="0">
                    <a:ea typeface="Cambria Math" panose="02040503050406030204" pitchFamily="18" charset="0"/>
                  </a:rPr>
                  <a:t>Condition</a:t>
                </a:r>
                <a:r>
                  <a:rPr lang="fr-FR" sz="1600" dirty="0">
                    <a:ea typeface="Cambria Math" panose="02040503050406030204" pitchFamily="18" charset="0"/>
                  </a:rPr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fr-FR" sz="1600" i="1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2.10</m:t>
                        </m:r>
                      </m:e>
                      <m:sup>
                        <m:d>
                          <m:d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s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 =(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</a:rPr>
                      <m:t>, 0,0)</m:t>
                    </m:r>
                  </m:oMath>
                </a14:m>
                <a:r>
                  <a:rPr lang="fr-FR" sz="1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Variable</a:t>
                </a:r>
              </a:p>
              <a:p>
                <a:endParaRPr lang="fr-FR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r>
                  <a:rPr lang="en-US" sz="1600" dirty="0"/>
                  <a:t>Random seed is equal for all runs.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A69658-C7FD-B5DE-0C15-853D2BCA5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" y="1691432"/>
                <a:ext cx="2070274" cy="2571217"/>
              </a:xfrm>
              <a:prstGeom prst="rect">
                <a:avLst/>
              </a:prstGeom>
              <a:blipFill>
                <a:blip r:embed="rId6"/>
                <a:stretch>
                  <a:fillRect l="-1770" t="-711" b="-18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60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F1A2-1E81-F3FC-2824-E575B5FC8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BEF082-4F85-44F9-7423-77B36023A183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Simulations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1251A0-EB04-F056-E38A-E5619BC2D3EE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255F2-FF51-F992-3AE2-A5E309D3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A43EFE-7014-4017-8221-510BE916661D}"/>
                  </a:ext>
                </a:extLst>
              </p:cNvPr>
              <p:cNvSpPr txBox="1"/>
              <p:nvPr/>
            </p:nvSpPr>
            <p:spPr>
              <a:xfrm>
                <a:off x="483476" y="189185"/>
                <a:ext cx="52131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Influence of </a:t>
                </a:r>
                <a14:m>
                  <m:oMath xmlns:m="http://schemas.openxmlformats.org/officeDocument/2006/math">
                    <m:r>
                      <a:rPr lang="el-GR" sz="2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8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A43EFE-7014-4017-8221-510BE9166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6" y="189185"/>
                <a:ext cx="5213131" cy="523220"/>
              </a:xfrm>
              <a:prstGeom prst="rect">
                <a:avLst/>
              </a:prstGeom>
              <a:blipFill>
                <a:blip r:embed="rId2"/>
                <a:stretch>
                  <a:fillRect l="-2339" t="-11628" b="-31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C4BD1B7-A5DC-4495-B0DC-A4E0F0F8A42B}"/>
              </a:ext>
            </a:extLst>
          </p:cNvPr>
          <p:cNvSpPr txBox="1"/>
          <p:nvPr/>
        </p:nvSpPr>
        <p:spPr>
          <a:xfrm>
            <a:off x="3227056" y="6444476"/>
            <a:ext cx="64139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Evolution of simulations for variable dt at fixed gamma.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71E7A6-8249-0A6C-4555-0703B4F0D1FB}"/>
                  </a:ext>
                </a:extLst>
              </p:cNvPr>
              <p:cNvSpPr txBox="1"/>
              <p:nvPr/>
            </p:nvSpPr>
            <p:spPr>
              <a:xfrm>
                <a:off x="126388" y="1691432"/>
                <a:ext cx="207027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u="sng" dirty="0">
                    <a:ea typeface="Cambria Math" panose="02040503050406030204" pitchFamily="18" charset="0"/>
                  </a:rPr>
                  <a:t>Condition</a:t>
                </a:r>
                <a:r>
                  <a:rPr lang="fr-FR" sz="1600" dirty="0">
                    <a:ea typeface="Cambria Math" panose="02040503050406030204" pitchFamily="18" charset="0"/>
                  </a:rPr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fr-FR" sz="1600" b="0" i="1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: Variable</a:t>
                </a:r>
              </a:p>
              <a:p>
                <a:r>
                  <a:rPr lang="en-US" sz="160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 =(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</a:rPr>
                      <m:t>, 0,0)</m:t>
                    </m:r>
                  </m:oMath>
                </a14:m>
                <a:r>
                  <a:rPr lang="fr-FR" sz="1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3.10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71E7A6-8249-0A6C-4555-0703B4F0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" y="1691432"/>
                <a:ext cx="2070274" cy="3046988"/>
              </a:xfrm>
              <a:prstGeom prst="rect">
                <a:avLst/>
              </a:prstGeom>
              <a:blipFill>
                <a:blip r:embed="rId3"/>
                <a:stretch>
                  <a:fillRect l="-1770" t="-6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14">
            <a:extLst>
              <a:ext uri="{FF2B5EF4-FFF2-40B4-BE49-F238E27FC236}">
                <a16:creationId xmlns:a16="http://schemas.microsoft.com/office/drawing/2014/main" id="{C8ED8266-3866-0EE9-CCB1-5DB5D9B07B61}"/>
              </a:ext>
            </a:extLst>
          </p:cNvPr>
          <p:cNvSpPr txBox="1"/>
          <p:nvPr/>
        </p:nvSpPr>
        <p:spPr>
          <a:xfrm>
            <a:off x="9209652" y="1085304"/>
            <a:ext cx="23924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time sampling also affects the simulations, with divergent simulations for steps above 10ps, and different divergent regimes 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Larger amplitude (cyan, dt=1.2e-14s)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Starts okay, diverges (green, dt=1.5e-14s)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Fully divergent (orange, red, dt &gt; 5e-14s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45C6E8A-0ED2-164B-077C-A4A8ABBD3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627" y="882361"/>
            <a:ext cx="6941728" cy="55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68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7B1C-B741-2DE1-D4E4-300CCD0C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D54D71-5C02-2CEA-F4F8-A2006DF6C54D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Simulations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9B6A6-B63D-15A2-6A02-CE557C4077B6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9BE10-C57E-63BD-B27B-9B1BB5A9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FA8B6-8642-28D8-CA71-1BECDEE92231}"/>
              </a:ext>
            </a:extLst>
          </p:cNvPr>
          <p:cNvSpPr txBox="1"/>
          <p:nvPr/>
        </p:nvSpPr>
        <p:spPr>
          <a:xfrm>
            <a:off x="483476" y="189185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Rotation-Vibration Coupling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B84176-4F43-B160-E271-DD1F785CC92F}"/>
                  </a:ext>
                </a:extLst>
              </p:cNvPr>
              <p:cNvSpPr txBox="1"/>
              <p:nvPr/>
            </p:nvSpPr>
            <p:spPr>
              <a:xfrm>
                <a:off x="4706008" y="4010305"/>
                <a:ext cx="4732282" cy="28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i="1"/>
                  <a:t>Power spectrum (Fast </a:t>
                </a:r>
                <a:r>
                  <a:rPr lang="en-US" sz="1200" i="1" err="1"/>
                  <a:t>fourier</a:t>
                </a:r>
                <a:r>
                  <a:rPr lang="en-US" sz="1200" i="1"/>
                  <a:t> transform, FFT)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</m:oMath>
                </a14:m>
                <a:r>
                  <a:rPr lang="en-US" sz="1200" i="1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𝑣𝑖𝑏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 i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B84176-4F43-B160-E271-DD1F785CC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008" y="4010305"/>
                <a:ext cx="4732282" cy="285206"/>
              </a:xfrm>
              <a:prstGeom prst="rect">
                <a:avLst/>
              </a:prstGeom>
              <a:blipFill>
                <a:blip r:embed="rId2"/>
                <a:stretch>
                  <a:fillRect l="-129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0C73001-0973-314E-10AE-0F50CE3688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6" r="2077"/>
          <a:stretch>
            <a:fillRect/>
          </a:stretch>
        </p:blipFill>
        <p:spPr>
          <a:xfrm>
            <a:off x="1625303" y="1078467"/>
            <a:ext cx="10436665" cy="2973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6CAFE-5C79-53DD-F664-2876CF80B9B3}"/>
              </a:ext>
            </a:extLst>
          </p:cNvPr>
          <p:cNvSpPr txBox="1"/>
          <p:nvPr/>
        </p:nvSpPr>
        <p:spPr>
          <a:xfrm>
            <a:off x="6389970" y="3783992"/>
            <a:ext cx="150533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latin typeface="Roboto Flex"/>
                <a:ea typeface="Roboto Flex" panose="02000000000000000000" pitchFamily="2" charset="0"/>
                <a:cs typeface="Calibri"/>
              </a:rPr>
              <a:t>Frequences (THz)</a:t>
            </a:r>
            <a:endParaRPr lang="en-US" sz="1200" dirty="0">
              <a:latin typeface="Roboto Flex"/>
              <a:ea typeface="Roboto Flex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821D0-CDFB-2AF7-CA47-1A7570340DFD}"/>
              </a:ext>
            </a:extLst>
          </p:cNvPr>
          <p:cNvSpPr txBox="1"/>
          <p:nvPr/>
        </p:nvSpPr>
        <p:spPr>
          <a:xfrm>
            <a:off x="175219" y="4142368"/>
            <a:ext cx="453079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FFT: Identify the oscillations’ main frequencies</a:t>
            </a:r>
          </a:p>
          <a:p>
            <a:r>
              <a:rPr lang="en-US" sz="1600" dirty="0"/>
              <a:t>Peak around ~215THz for both </a:t>
            </a:r>
            <a:r>
              <a:rPr lang="en-US" sz="1600" dirty="0" err="1"/>
              <a:t>Erot</a:t>
            </a:r>
            <a:r>
              <a:rPr lang="en-US" sz="1600" dirty="0"/>
              <a:t>, </a:t>
            </a:r>
            <a:r>
              <a:rPr lang="en-US" sz="1600" dirty="0" err="1"/>
              <a:t>Evib</a:t>
            </a:r>
            <a:endParaRPr lang="en-US" sz="1600" dirty="0"/>
          </a:p>
          <a:p>
            <a:r>
              <a:rPr lang="en-US" sz="1600" dirty="0"/>
              <a:t>Following harmonics only visible for </a:t>
            </a:r>
            <a:r>
              <a:rPr lang="en-US" sz="1600" dirty="0" err="1"/>
              <a:t>Evib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17DD3-517A-39A7-F6B8-06BCD610738F}"/>
              </a:ext>
            </a:extLst>
          </p:cNvPr>
          <p:cNvSpPr txBox="1"/>
          <p:nvPr/>
        </p:nvSpPr>
        <p:spPr>
          <a:xfrm>
            <a:off x="217769" y="5494576"/>
            <a:ext cx="6172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Coincidence of the main frequency peak in both spectra  </a:t>
            </a:r>
          </a:p>
          <a:p>
            <a:r>
              <a:rPr lang="en-GB" sz="1600" dirty="0">
                <a:sym typeface="Wingdings" pitchFamily="2" charset="2"/>
              </a:rPr>
              <a:t>	</a:t>
            </a:r>
            <a:r>
              <a:rPr lang="en-GB" sz="1600" dirty="0"/>
              <a:t> a  rotational–vibrational coupling (not independent)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03F03-598D-6895-C38D-4E42112889A4}"/>
              </a:ext>
            </a:extLst>
          </p:cNvPr>
          <p:cNvSpPr txBox="1"/>
          <p:nvPr/>
        </p:nvSpPr>
        <p:spPr>
          <a:xfrm>
            <a:off x="175218" y="5078257"/>
            <a:ext cx="150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Conclusion: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BF0C68-12C8-230D-16CD-AB6DE1EF08CB}"/>
                  </a:ext>
                </a:extLst>
              </p:cNvPr>
              <p:cNvSpPr txBox="1"/>
              <p:nvPr/>
            </p:nvSpPr>
            <p:spPr>
              <a:xfrm>
                <a:off x="126388" y="1691432"/>
                <a:ext cx="2070274" cy="3556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u="sng" dirty="0">
                    <a:ea typeface="Cambria Math" panose="02040503050406030204" pitchFamily="18" charset="0"/>
                  </a:rPr>
                  <a:t>Condition</a:t>
                </a:r>
                <a:r>
                  <a:rPr lang="fr-FR" sz="1600" dirty="0">
                    <a:ea typeface="Cambria Math" panose="02040503050406030204" pitchFamily="18" charset="0"/>
                  </a:rPr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fr-FR" sz="1600" b="0" i="1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: </a:t>
                </a:r>
              </a:p>
              <a:p>
                <a:r>
                  <a:rPr lang="en-US" sz="1600" dirty="0"/>
                  <a:t>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 =(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</a:rPr>
                      <m:t>, 0,0)</m:t>
                    </m:r>
                  </m:oMath>
                </a14:m>
                <a:r>
                  <a:rPr lang="fr-FR" sz="1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5.10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p>
                    </m:sSup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BF0C68-12C8-230D-16CD-AB6DE1EF0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" y="1691432"/>
                <a:ext cx="2070274" cy="3556102"/>
              </a:xfrm>
              <a:prstGeom prst="rect">
                <a:avLst/>
              </a:prstGeom>
              <a:blipFill>
                <a:blip r:embed="rId4"/>
                <a:stretch>
                  <a:fillRect l="-1770" t="-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8">
            <a:extLst>
              <a:ext uri="{FF2B5EF4-FFF2-40B4-BE49-F238E27FC236}">
                <a16:creationId xmlns:a16="http://schemas.microsoft.com/office/drawing/2014/main" id="{EB7F0403-2262-E367-A922-CAFF12631D4F}"/>
              </a:ext>
            </a:extLst>
          </p:cNvPr>
          <p:cNvSpPr txBox="1"/>
          <p:nvPr/>
        </p:nvSpPr>
        <p:spPr>
          <a:xfrm>
            <a:off x="7094999" y="4755091"/>
            <a:ext cx="4732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is due to the inertia proportional to the relative distance modulus, which fluctuates at the frequency of vibration. However, L must be preserved, so necessarily the rotational energy fluctuates at the same frequency as the vibrations.</a:t>
            </a:r>
          </a:p>
        </p:txBody>
      </p:sp>
    </p:spTree>
    <p:extLst>
      <p:ext uri="{BB962C8B-B14F-4D97-AF65-F5344CB8AC3E}">
        <p14:creationId xmlns:p14="http://schemas.microsoft.com/office/powerpoint/2010/main" val="187769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78D59-6FEE-7020-B2D8-A81B25FF6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08D4CA-B1A7-29A7-1468-4972176930E6}"/>
              </a:ext>
            </a:extLst>
          </p:cNvPr>
          <p:cNvSpPr txBox="1"/>
          <p:nvPr/>
        </p:nvSpPr>
        <p:spPr>
          <a:xfrm>
            <a:off x="994056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29DAB-5B4A-639B-4137-2F4811E52B23}"/>
              </a:ext>
            </a:extLst>
          </p:cNvPr>
          <p:cNvSpPr txBox="1"/>
          <p:nvPr/>
        </p:nvSpPr>
        <p:spPr>
          <a:xfrm>
            <a:off x="1539433" y="1446835"/>
            <a:ext cx="83453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en-US" sz="4000"/>
              <a:t>Objectives</a:t>
            </a:r>
          </a:p>
          <a:p>
            <a:pPr marL="400050" indent="-400050">
              <a:buAutoNum type="romanUcPeriod"/>
            </a:pPr>
            <a:r>
              <a:rPr lang="en-US" sz="4000"/>
              <a:t>Simulations</a:t>
            </a:r>
          </a:p>
          <a:p>
            <a:pPr lvl="1"/>
            <a:r>
              <a:rPr lang="en-US" sz="4000"/>
              <a:t>a. Without Thermostat</a:t>
            </a:r>
          </a:p>
          <a:p>
            <a:pPr lvl="1"/>
            <a:r>
              <a:rPr lang="en-US" sz="4000"/>
              <a:t>b. With Thermostat</a:t>
            </a:r>
          </a:p>
          <a:p>
            <a:r>
              <a:rPr lang="en-US" sz="4000" b="1">
                <a:solidFill>
                  <a:schemeClr val="accent3"/>
                </a:solidFill>
              </a:rPr>
              <a:t>III. 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E41AA3-02AD-E972-C334-7F7C9C50EF46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97EC63-2435-C229-056D-E90F5069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1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44498-E69E-5C7E-471B-F0F9E1D8A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3F5895-0FFD-479E-8C8E-738E06A4E872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7EEE5B-930E-5CBE-69E3-CDCF3BC00EF9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E6FEB-2AA9-4426-DFE5-0567499A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A177C-AF69-70D8-0AAD-58AF31BBD08A}"/>
              </a:ext>
            </a:extLst>
          </p:cNvPr>
          <p:cNvSpPr txBox="1"/>
          <p:nvPr/>
        </p:nvSpPr>
        <p:spPr>
          <a:xfrm>
            <a:off x="861848" y="900638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Key take-aways: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740460-7E9C-CC6C-B5DE-B2C15C373264}"/>
                  </a:ext>
                </a:extLst>
              </p:cNvPr>
              <p:cNvSpPr txBox="1"/>
              <p:nvPr/>
            </p:nvSpPr>
            <p:spPr>
              <a:xfrm>
                <a:off x="1137829" y="1486245"/>
                <a:ext cx="589621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 err="1"/>
                  <a:t>We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recover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equipartition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theorem</a:t>
                </a:r>
                <a:r>
                  <a:rPr lang="fr-FR" sz="20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influences how the molecule behaves in the Langevin thermostat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An appropriate numerical step must be chosen to have a non-divergent simulation, according to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fr-FR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b="1" dirty="0"/>
                  <a:t>Rotation–vibration coupling</a:t>
                </a:r>
                <a:r>
                  <a:rPr lang="en-GB" sz="2000" dirty="0"/>
                  <a:t> is observed from the frequency spectra (~215 THz)</a:t>
                </a:r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740460-7E9C-CC6C-B5DE-B2C15C373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29" y="1486245"/>
                <a:ext cx="5896219" cy="2246769"/>
              </a:xfrm>
              <a:prstGeom prst="rect">
                <a:avLst/>
              </a:prstGeom>
              <a:blipFill>
                <a:blip r:embed="rId2"/>
                <a:stretch>
                  <a:fillRect l="-931" t="-1630" r="-1344" b="-40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green and white molecule&#10;&#10;AI-generated content may be incorrect.">
            <a:extLst>
              <a:ext uri="{FF2B5EF4-FFF2-40B4-BE49-F238E27FC236}">
                <a16:creationId xmlns:a16="http://schemas.microsoft.com/office/drawing/2014/main" id="{3176A10B-CF50-92D9-24E9-24EAA487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097" y="1785815"/>
            <a:ext cx="2079996" cy="223493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65C4FBA-9F5F-ECAF-B741-C6003AE4C337}"/>
              </a:ext>
            </a:extLst>
          </p:cNvPr>
          <p:cNvSpPr txBox="1"/>
          <p:nvPr/>
        </p:nvSpPr>
        <p:spPr>
          <a:xfrm>
            <a:off x="2054942" y="5692051"/>
            <a:ext cx="74626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Thank you for your attention!</a:t>
            </a:r>
            <a:endParaRPr lang="fr-FR" sz="4000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5D3121A7-6917-B841-EC74-8B0C964945C1}"/>
              </a:ext>
            </a:extLst>
          </p:cNvPr>
          <p:cNvSpPr txBox="1"/>
          <p:nvPr/>
        </p:nvSpPr>
        <p:spPr>
          <a:xfrm>
            <a:off x="1137829" y="4113882"/>
            <a:ext cx="76107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Adding more molecules to smooth out temperature evaluations, potentially looking at collisions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Looking at the influence of setting an initial speed or a starting temperature in the case of a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the code : multiprocessing, more vectorization, </a:t>
            </a:r>
            <a:r>
              <a:rPr lang="en-US" sz="2000" dirty="0" err="1"/>
              <a:t>numba</a:t>
            </a:r>
            <a:r>
              <a:rPr lang="en-US" sz="2000" dirty="0"/>
              <a:t> or </a:t>
            </a:r>
            <a:r>
              <a:rPr lang="en-US" sz="2000" dirty="0" err="1"/>
              <a:t>jit</a:t>
            </a:r>
            <a:r>
              <a:rPr lang="en-US" sz="2000" dirty="0"/>
              <a:t>…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8F2CF18-E3C0-5BDC-39B1-173DB4E03CAB}"/>
              </a:ext>
            </a:extLst>
          </p:cNvPr>
          <p:cNvSpPr txBox="1"/>
          <p:nvPr/>
        </p:nvSpPr>
        <p:spPr>
          <a:xfrm>
            <a:off x="861848" y="3570618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Future improvements:</a:t>
            </a:r>
          </a:p>
        </p:txBody>
      </p:sp>
    </p:spTree>
    <p:extLst>
      <p:ext uri="{BB962C8B-B14F-4D97-AF65-F5344CB8AC3E}">
        <p14:creationId xmlns:p14="http://schemas.microsoft.com/office/powerpoint/2010/main" val="88406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8EBE3-C066-AAA6-554E-D17718132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8C50E4-9090-8B01-FF82-4B23137AF76C}"/>
              </a:ext>
            </a:extLst>
          </p:cNvPr>
          <p:cNvSpPr txBox="1"/>
          <p:nvPr/>
        </p:nvSpPr>
        <p:spPr>
          <a:xfrm>
            <a:off x="994056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EF545-29C7-8C76-1E92-00E7F7CACD8B}"/>
              </a:ext>
            </a:extLst>
          </p:cNvPr>
          <p:cNvSpPr txBox="1"/>
          <p:nvPr/>
        </p:nvSpPr>
        <p:spPr>
          <a:xfrm>
            <a:off x="1539433" y="1446835"/>
            <a:ext cx="83453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en-US" sz="4000"/>
              <a:t>Objectives</a:t>
            </a:r>
          </a:p>
          <a:p>
            <a:pPr marL="400050" indent="-400050">
              <a:buAutoNum type="romanUcPeriod"/>
            </a:pPr>
            <a:r>
              <a:rPr lang="en-US" sz="4000"/>
              <a:t>Simulations</a:t>
            </a:r>
          </a:p>
          <a:p>
            <a:pPr lvl="1"/>
            <a:r>
              <a:rPr lang="en-US" sz="4000"/>
              <a:t>a. Without Thermostat</a:t>
            </a:r>
          </a:p>
          <a:p>
            <a:pPr lvl="1"/>
            <a:r>
              <a:rPr lang="en-US" sz="4000"/>
              <a:t>b. With Thermostat</a:t>
            </a:r>
          </a:p>
          <a:p>
            <a:r>
              <a:rPr lang="en-US" sz="4000"/>
              <a:t>III. 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4A2824-19FE-8A01-9D2C-E9080C27ABE4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F02D0-009C-FA20-70F6-1CC42824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6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9320D-1B64-E10C-48B2-D9F8977F8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9BC25-31A0-64EE-1907-008800FFD8EE}"/>
              </a:ext>
            </a:extLst>
          </p:cNvPr>
          <p:cNvSpPr txBox="1"/>
          <p:nvPr/>
        </p:nvSpPr>
        <p:spPr>
          <a:xfrm>
            <a:off x="994056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511BF-3A2D-CAAA-2996-5F3EEFC262EA}"/>
              </a:ext>
            </a:extLst>
          </p:cNvPr>
          <p:cNvSpPr txBox="1"/>
          <p:nvPr/>
        </p:nvSpPr>
        <p:spPr>
          <a:xfrm>
            <a:off x="1539433" y="1446835"/>
            <a:ext cx="83453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en-US" sz="4000" b="1">
                <a:solidFill>
                  <a:schemeClr val="accent3"/>
                </a:solidFill>
              </a:rPr>
              <a:t>Objectives</a:t>
            </a:r>
          </a:p>
          <a:p>
            <a:pPr marL="400050" indent="-400050">
              <a:buAutoNum type="romanUcPeriod"/>
            </a:pPr>
            <a:r>
              <a:rPr lang="en-US" sz="4000"/>
              <a:t>Simulations</a:t>
            </a:r>
          </a:p>
          <a:p>
            <a:pPr lvl="1"/>
            <a:r>
              <a:rPr lang="en-US" sz="4000"/>
              <a:t>a. Without Thermostat</a:t>
            </a:r>
          </a:p>
          <a:p>
            <a:pPr lvl="1"/>
            <a:r>
              <a:rPr lang="en-US" sz="4000"/>
              <a:t>b. With Thermostat</a:t>
            </a:r>
          </a:p>
          <a:p>
            <a:r>
              <a:rPr lang="en-US" sz="4000"/>
              <a:t>III. 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B1001-E5DA-DC8F-159D-953C13A2EA6C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6784F-680D-55DE-F540-08369424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0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9FDE-7224-F180-11A1-A5EDFEBE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B9D283-8111-EBFD-153B-371545D3D74C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Objectives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786D6A-05E3-06EF-8FE9-AE5AEA8906E2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C0ABD-FED6-69FD-D181-27FF6D7F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1C089-A7F8-B165-7C63-19D99697F312}"/>
              </a:ext>
            </a:extLst>
          </p:cNvPr>
          <p:cNvSpPr txBox="1"/>
          <p:nvPr/>
        </p:nvSpPr>
        <p:spPr>
          <a:xfrm>
            <a:off x="2635469" y="924911"/>
            <a:ext cx="6921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3"/>
                </a:solidFill>
              </a:rPr>
              <a:t>Simulate the movement of HCl in 3D </a:t>
            </a:r>
          </a:p>
          <a:p>
            <a:pPr algn="ctr"/>
            <a:r>
              <a:rPr lang="en-US" sz="2400" b="1">
                <a:solidFill>
                  <a:schemeClr val="accent3"/>
                </a:solidFill>
              </a:rPr>
              <a:t>in a Langevin Thermostat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F3129-76F3-ED9A-E70B-12A69E73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58" y="1966598"/>
            <a:ext cx="1806225" cy="1940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C2AA4B-D66E-7BBC-BDEC-4E837E865FAF}"/>
              </a:ext>
            </a:extLst>
          </p:cNvPr>
          <p:cNvSpPr txBox="1"/>
          <p:nvPr/>
        </p:nvSpPr>
        <p:spPr>
          <a:xfrm>
            <a:off x="2669627" y="2091558"/>
            <a:ext cx="390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Simulate HCl with </a:t>
            </a:r>
            <a:r>
              <a:rPr lang="en-US" b="1"/>
              <a:t>MD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D6884-3855-7581-1EE2-B295BE35E317}"/>
              </a:ext>
            </a:extLst>
          </p:cNvPr>
          <p:cNvSpPr txBox="1"/>
          <p:nvPr/>
        </p:nvSpPr>
        <p:spPr>
          <a:xfrm>
            <a:off x="2669627" y="2949988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Simulate HCL with </a:t>
            </a:r>
            <a:r>
              <a:rPr lang="en-US" b="1"/>
              <a:t>Langevin MD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C766C-AE5C-1813-D2A7-4AE59E361815}"/>
              </a:ext>
            </a:extLst>
          </p:cNvPr>
          <p:cNvSpPr txBox="1"/>
          <p:nvPr/>
        </p:nvSpPr>
        <p:spPr>
          <a:xfrm>
            <a:off x="5345020" y="2535488"/>
            <a:ext cx="379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Coherence (equipartition theorem) ?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4AFC7FF-4063-D1F7-CEAF-FDB9A2C657FE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4855153" y="2230287"/>
            <a:ext cx="259264" cy="720469"/>
          </a:xfrm>
          <a:prstGeom prst="bent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576C62-0E1E-3A33-0D69-8D43839397EC}"/>
              </a:ext>
            </a:extLst>
          </p:cNvPr>
          <p:cNvCxnSpPr>
            <a:cxnSpLocks/>
            <a:stCxn id="10" idx="2"/>
            <a:endCxn id="21" idx="1"/>
          </p:cNvCxnSpPr>
          <p:nvPr/>
        </p:nvCxnSpPr>
        <p:spPr>
          <a:xfrm rot="16200000" flipH="1">
            <a:off x="5194012" y="3047507"/>
            <a:ext cx="294346" cy="837972"/>
          </a:xfrm>
          <a:prstGeom prst="bent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6F4A467-898B-A093-4EF0-71B43EEC6F0B}"/>
              </a:ext>
            </a:extLst>
          </p:cNvPr>
          <p:cNvSpPr txBox="1"/>
          <p:nvPr/>
        </p:nvSpPr>
        <p:spPr>
          <a:xfrm>
            <a:off x="5760171" y="3429000"/>
            <a:ext cx="379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Coherence (equipartition theorem) 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574481-368C-8B11-CD2D-1CC0B302FCFE}"/>
              </a:ext>
            </a:extLst>
          </p:cNvPr>
          <p:cNvSpPr txBox="1"/>
          <p:nvPr/>
        </p:nvSpPr>
        <p:spPr>
          <a:xfrm>
            <a:off x="633737" y="5680159"/>
            <a:ext cx="233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Interaction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9C77E0-3C22-6D5E-B60A-2AC1B863C71D}"/>
                  </a:ext>
                </a:extLst>
              </p:cNvPr>
              <p:cNvSpPr txBox="1"/>
              <p:nvPr/>
            </p:nvSpPr>
            <p:spPr>
              <a:xfrm>
                <a:off x="3666841" y="5323029"/>
                <a:ext cx="4858318" cy="1025665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d>
                                            <m:d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𝑀𝑜𝑟𝑠𝑒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𝐻𝑎𝑟𝑚𝑜𝑛𝑖𝑐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79C77E0-3C22-6D5E-B60A-2AC1B863C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841" y="5323029"/>
                <a:ext cx="4858318" cy="1025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900A7A-6514-C633-85FC-F585C3707F86}"/>
                  </a:ext>
                </a:extLst>
              </p:cNvPr>
              <p:cNvSpPr txBox="1"/>
              <p:nvPr/>
            </p:nvSpPr>
            <p:spPr>
              <a:xfrm>
                <a:off x="2669627" y="3808418"/>
                <a:ext cx="3521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3. Influence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dt on the system</a:t>
                </a:r>
                <a:endParaRPr lang="en-US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900A7A-6514-C633-85FC-F585C3707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627" y="3808418"/>
                <a:ext cx="3521670" cy="369332"/>
              </a:xfrm>
              <a:prstGeom prst="rect">
                <a:avLst/>
              </a:prstGeom>
              <a:blipFill>
                <a:blip r:embed="rId4"/>
                <a:stretch>
                  <a:fillRect l="-1557" t="-8333" r="-519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8455458-DA3D-4882-C616-8A831361273C}"/>
              </a:ext>
            </a:extLst>
          </p:cNvPr>
          <p:cNvSpPr txBox="1"/>
          <p:nvPr/>
        </p:nvSpPr>
        <p:spPr>
          <a:xfrm>
            <a:off x="2669627" y="4666848"/>
            <a:ext cx="3170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4. Rotation-Vibration Coupling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97644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CCDB5-3D1D-DB63-5E6A-DABCDA3E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E89CC2-554D-A2A6-1201-27710D35B6A3}"/>
              </a:ext>
            </a:extLst>
          </p:cNvPr>
          <p:cNvSpPr txBox="1"/>
          <p:nvPr/>
        </p:nvSpPr>
        <p:spPr>
          <a:xfrm>
            <a:off x="994056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FEF9B-A71B-B87E-8738-A18A50E701FE}"/>
              </a:ext>
            </a:extLst>
          </p:cNvPr>
          <p:cNvSpPr txBox="1"/>
          <p:nvPr/>
        </p:nvSpPr>
        <p:spPr>
          <a:xfrm>
            <a:off x="1539433" y="1446835"/>
            <a:ext cx="83453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en-US" sz="4000"/>
              <a:t>Objectives</a:t>
            </a:r>
          </a:p>
          <a:p>
            <a:pPr marL="400050" indent="-400050">
              <a:buAutoNum type="romanUcPeriod"/>
            </a:pPr>
            <a:r>
              <a:rPr lang="en-US" sz="4000" b="1">
                <a:solidFill>
                  <a:schemeClr val="accent3"/>
                </a:solidFill>
              </a:rPr>
              <a:t>Simulations</a:t>
            </a:r>
          </a:p>
          <a:p>
            <a:pPr lvl="1"/>
            <a:r>
              <a:rPr lang="en-US" sz="4000"/>
              <a:t>a. Without Thermostat</a:t>
            </a:r>
          </a:p>
          <a:p>
            <a:pPr lvl="1"/>
            <a:r>
              <a:rPr lang="en-US" sz="4000"/>
              <a:t>b. With Thermostat</a:t>
            </a:r>
          </a:p>
          <a:p>
            <a:r>
              <a:rPr lang="en-US" sz="4000"/>
              <a:t>III. 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10CE51-03AA-4E5A-6EF1-8115FBE17D11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F3466A-C7FB-6D1F-EE20-A0F6364B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9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D107F-1296-D5D6-5AE3-195DDD76C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59F72-06B9-5376-3919-7FF1113A177C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Simulations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8C162E-7C5C-34E4-2AEA-24C3B3EA7F84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79CA0-2A16-F45A-F432-171AA322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9D5E9-D924-91F8-14FD-76D3276AEE01}"/>
              </a:ext>
            </a:extLst>
          </p:cNvPr>
          <p:cNvSpPr txBox="1"/>
          <p:nvPr/>
        </p:nvSpPr>
        <p:spPr>
          <a:xfrm>
            <a:off x="362608" y="834162"/>
            <a:ext cx="272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>
                <a:solidFill>
                  <a:schemeClr val="accent3"/>
                </a:solidFill>
              </a:rPr>
              <a:t>Without</a:t>
            </a:r>
            <a:r>
              <a:rPr lang="en-US" b="1">
                <a:solidFill>
                  <a:schemeClr val="accent3"/>
                </a:solidFill>
              </a:rPr>
              <a:t> the thermostat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FD7E7-AFE2-240B-C103-9C5E144D8ECA}"/>
                  </a:ext>
                </a:extLst>
              </p:cNvPr>
              <p:cNvSpPr txBox="1"/>
              <p:nvPr/>
            </p:nvSpPr>
            <p:spPr>
              <a:xfrm>
                <a:off x="3975642" y="806524"/>
                <a:ext cx="4240717" cy="6138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𝐶𝑙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𝐶𝑙</m:t>
                                          </m:r>
                                        </m:sub>
                                      </m:s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9FD7E7-AFE2-240B-C103-9C5E144D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42" y="806524"/>
                <a:ext cx="4240717" cy="613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D18FBD6-2414-5078-09AD-F76FB2C592D9}"/>
              </a:ext>
            </a:extLst>
          </p:cNvPr>
          <p:cNvSpPr txBox="1"/>
          <p:nvPr/>
        </p:nvSpPr>
        <p:spPr>
          <a:xfrm>
            <a:off x="1529255" y="1786759"/>
            <a:ext cx="341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1</a:t>
            </a:r>
            <a:r>
              <a:rPr lang="en-US" b="1" baseline="30000">
                <a:solidFill>
                  <a:schemeClr val="accent3"/>
                </a:solidFill>
              </a:rPr>
              <a:t>st</a:t>
            </a:r>
            <a:r>
              <a:rPr lang="en-US" b="1">
                <a:solidFill>
                  <a:schemeClr val="accent3"/>
                </a:solidFill>
              </a:rPr>
              <a:t> approach: Reduced 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56606-E5C7-4DA9-423E-46EEB241F846}"/>
              </a:ext>
            </a:extLst>
          </p:cNvPr>
          <p:cNvSpPr txBox="1"/>
          <p:nvPr/>
        </p:nvSpPr>
        <p:spPr>
          <a:xfrm>
            <a:off x="8836792" y="2383376"/>
            <a:ext cx="70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0302C4-07A8-4050-ED2B-B381BCEDC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088" y="1512434"/>
            <a:ext cx="2443626" cy="21461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1EECA3-3425-FFE5-BAA6-9EE3EF46316E}"/>
              </a:ext>
            </a:extLst>
          </p:cNvPr>
          <p:cNvSpPr txBox="1"/>
          <p:nvPr/>
        </p:nvSpPr>
        <p:spPr>
          <a:xfrm>
            <a:off x="4654717" y="5377525"/>
            <a:ext cx="288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Could not compute energies 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708ECFB-F8E8-7D9C-469B-8050773A6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362" y="4112733"/>
            <a:ext cx="4063633" cy="11287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56147C-9D3A-E455-30C6-9FEA920232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852"/>
          <a:stretch>
            <a:fillRect/>
          </a:stretch>
        </p:blipFill>
        <p:spPr>
          <a:xfrm>
            <a:off x="3768357" y="2051589"/>
            <a:ext cx="4655286" cy="13046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ADDBDC-B2E9-B35D-83AE-1DB3971DB39C}"/>
              </a:ext>
            </a:extLst>
          </p:cNvPr>
          <p:cNvSpPr txBox="1"/>
          <p:nvPr/>
        </p:nvSpPr>
        <p:spPr>
          <a:xfrm>
            <a:off x="1529255" y="5763938"/>
            <a:ext cx="212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2</a:t>
            </a:r>
            <a:r>
              <a:rPr lang="en-US" b="1" baseline="30000">
                <a:solidFill>
                  <a:schemeClr val="accent3"/>
                </a:solidFill>
              </a:rPr>
              <a:t>nd</a:t>
            </a:r>
            <a:r>
              <a:rPr lang="en-US" b="1">
                <a:solidFill>
                  <a:schemeClr val="accent3"/>
                </a:solidFill>
              </a:rPr>
              <a:t> approach: 3D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19365-A009-DA7A-718D-A74B03EC3D1D}"/>
              </a:ext>
            </a:extLst>
          </p:cNvPr>
          <p:cNvSpPr txBox="1"/>
          <p:nvPr/>
        </p:nvSpPr>
        <p:spPr>
          <a:xfrm>
            <a:off x="362608" y="4256082"/>
            <a:ext cx="112733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Energies: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F736C2-863D-F3F8-6DC8-0B6A37EF3AFD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2743200" y="3141529"/>
            <a:ext cx="2002679" cy="111455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4B5E0F5-CA88-C2C0-5A5B-8B15C3D72EA3}"/>
              </a:ext>
            </a:extLst>
          </p:cNvPr>
          <p:cNvSpPr txBox="1"/>
          <p:nvPr/>
        </p:nvSpPr>
        <p:spPr>
          <a:xfrm>
            <a:off x="1663262" y="4256082"/>
            <a:ext cx="2159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COM translational energy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F89270-37D4-11F2-5FBD-37C4CCAC6B81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7461903" y="3155926"/>
            <a:ext cx="1608028" cy="11941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2E87E49-C729-E144-CF2B-A82533A06B80}"/>
              </a:ext>
            </a:extLst>
          </p:cNvPr>
          <p:cNvSpPr txBox="1"/>
          <p:nvPr/>
        </p:nvSpPr>
        <p:spPr>
          <a:xfrm>
            <a:off x="7934316" y="4350068"/>
            <a:ext cx="2271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vibrational potential energy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F7B434-38E3-6A60-F4D6-8C58C4BE3DF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644055" y="3248323"/>
            <a:ext cx="390124" cy="8644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C239257-A897-FE1B-FF62-AFC7ECE46C79}"/>
              </a:ext>
            </a:extLst>
          </p:cNvPr>
          <p:cNvSpPr txBox="1"/>
          <p:nvPr/>
        </p:nvSpPr>
        <p:spPr>
          <a:xfrm>
            <a:off x="483476" y="189185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Hamiltonian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30516-F904-E32C-AE6A-EFC9D113E191}"/>
              </a:ext>
            </a:extLst>
          </p:cNvPr>
          <p:cNvSpPr txBox="1"/>
          <p:nvPr/>
        </p:nvSpPr>
        <p:spPr>
          <a:xfrm>
            <a:off x="3788153" y="6173988"/>
            <a:ext cx="443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Position and speed of Cl and H in 3D </a:t>
            </a:r>
          </a:p>
        </p:txBody>
      </p:sp>
    </p:spTree>
    <p:extLst>
      <p:ext uri="{BB962C8B-B14F-4D97-AF65-F5344CB8AC3E}">
        <p14:creationId xmlns:p14="http://schemas.microsoft.com/office/powerpoint/2010/main" val="257787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ECB76-B05C-763D-3F0B-565CA9A41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76837-F2CA-57A9-DD35-71AB4E2945DF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Simulations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CB7A71-4DC5-8AE1-FCD0-FC2BCBA0B905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B4F8F-B4C0-1F0C-2A27-DEE22EAB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79424-3332-C0AE-FDB4-4AA1756BFE06}"/>
              </a:ext>
            </a:extLst>
          </p:cNvPr>
          <p:cNvSpPr txBox="1"/>
          <p:nvPr/>
        </p:nvSpPr>
        <p:spPr>
          <a:xfrm>
            <a:off x="362608" y="834162"/>
            <a:ext cx="272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>
                <a:solidFill>
                  <a:schemeClr val="accent3"/>
                </a:solidFill>
              </a:rPr>
              <a:t>Without</a:t>
            </a:r>
            <a:r>
              <a:rPr lang="en-US" b="1">
                <a:solidFill>
                  <a:schemeClr val="accent3"/>
                </a:solidFill>
              </a:rPr>
              <a:t> the thermostat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88961-EF08-30BC-F810-092F5C14E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0" y="1894460"/>
            <a:ext cx="4484244" cy="3259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728694-7CB6-49DF-9A0A-7261B1E560E6}"/>
              </a:ext>
            </a:extLst>
          </p:cNvPr>
          <p:cNvSpPr txBox="1"/>
          <p:nvPr/>
        </p:nvSpPr>
        <p:spPr>
          <a:xfrm>
            <a:off x="1425692" y="1255178"/>
            <a:ext cx="10401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Position and speed of Cl and H computed with </a:t>
            </a:r>
            <a:r>
              <a:rPr lang="en-US" sz="1600" b="1" dirty="0">
                <a:solidFill>
                  <a:schemeClr val="accent3"/>
                </a:solidFill>
              </a:rPr>
              <a:t>Verlet algorithm and Langevin Algorithm </a:t>
            </a:r>
            <a:r>
              <a:rPr lang="en-US" sz="1600" dirty="0"/>
              <a:t>for consistency checks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AF1F0-8C5A-0D23-DD4A-451E8AC4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313" y="1839580"/>
            <a:ext cx="6687382" cy="4061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DE73AB-54E7-2E2C-E396-9458F430DD70}"/>
                  </a:ext>
                </a:extLst>
              </p:cNvPr>
              <p:cNvSpPr txBox="1"/>
              <p:nvPr/>
            </p:nvSpPr>
            <p:spPr>
              <a:xfrm>
                <a:off x="256485" y="5073969"/>
                <a:ext cx="380050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u="sng" dirty="0">
                    <a:ea typeface="Cambria Math" panose="02040503050406030204" pitchFamily="18" charset="0"/>
                  </a:rPr>
                  <a:t>Condition</a:t>
                </a:r>
                <a:r>
                  <a:rPr lang="fr-FR" sz="1600" dirty="0">
                    <a:ea typeface="Cambria Math" panose="02040503050406030204" pitchFamily="18" charset="0"/>
                  </a:rPr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fr-FR" sz="1600" i="1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d>
                          <m:dPr>
                            <m:ctrlPr>
                              <a:rPr lang="fr-FR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e>
                        </m:d>
                      </m:sup>
                    </m:sSup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i="1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fr-F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=(0,0,0)</m:t>
                    </m:r>
                  </m:oMath>
                </a14:m>
                <a:r>
                  <a:rPr lang="en-US" sz="160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</a:rPr>
                      <m:t>+ 0.6˚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0,0)=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,0,0)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DE73AB-54E7-2E2C-E396-9458F430D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85" y="5073969"/>
                <a:ext cx="3800508" cy="2554545"/>
              </a:xfrm>
              <a:prstGeom prst="rect">
                <a:avLst/>
              </a:prstGeom>
              <a:blipFill>
                <a:blip r:embed="rId4"/>
                <a:stretch>
                  <a:fillRect l="-801" t="-7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53C8729-DB62-323A-7FE2-C88DDD8FEF98}"/>
              </a:ext>
            </a:extLst>
          </p:cNvPr>
          <p:cNvSpPr txBox="1"/>
          <p:nvPr/>
        </p:nvSpPr>
        <p:spPr>
          <a:xfrm>
            <a:off x="7169317" y="5902861"/>
            <a:ext cx="288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Verification: Em = </a:t>
            </a:r>
            <a:r>
              <a:rPr lang="en-US" sz="1600" dirty="0" err="1"/>
              <a:t>Ec</a:t>
            </a:r>
            <a:r>
              <a:rPr lang="en-US" sz="1600" dirty="0"/>
              <a:t> + Ep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E2446-7267-69E0-C3D4-DF91422749F3}"/>
              </a:ext>
            </a:extLst>
          </p:cNvPr>
          <p:cNvSpPr txBox="1"/>
          <p:nvPr/>
        </p:nvSpPr>
        <p:spPr>
          <a:xfrm>
            <a:off x="483476" y="189185"/>
            <a:ext cx="963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Comparison between Morse and Harmonic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4CC90-8DF0-D56B-5322-C665F3455EC1}"/>
                  </a:ext>
                </a:extLst>
              </p:cNvPr>
              <p:cNvSpPr txBox="1"/>
              <p:nvPr/>
            </p:nvSpPr>
            <p:spPr>
              <a:xfrm>
                <a:off x="309924" y="6574011"/>
                <a:ext cx="1182547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fr-FR" sz="12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200"/>
                  <a:t>= 1.275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fr-FR" sz="1200" b="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sz="1200"/>
                  <a:t>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4CC90-8DF0-D56B-5322-C665F3455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24" y="6574011"/>
                <a:ext cx="1182547" cy="283989"/>
              </a:xfrm>
              <a:prstGeom prst="rect">
                <a:avLst/>
              </a:prstGeom>
              <a:blipFill>
                <a:blip r:embed="rId5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8">
            <a:extLst>
              <a:ext uri="{FF2B5EF4-FFF2-40B4-BE49-F238E27FC236}">
                <a16:creationId xmlns:a16="http://schemas.microsoft.com/office/drawing/2014/main" id="{EB817AD3-6545-2432-19A4-518B0CC4ECE7}"/>
              </a:ext>
            </a:extLst>
          </p:cNvPr>
          <p:cNvSpPr txBox="1"/>
          <p:nvPr/>
        </p:nvSpPr>
        <p:spPr>
          <a:xfrm>
            <a:off x="1425692" y="1555906"/>
            <a:ext cx="10401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Computed in both reduced mass scheme and 3D scheme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0">
                <a:extLst>
                  <a:ext uri="{FF2B5EF4-FFF2-40B4-BE49-F238E27FC236}">
                    <a16:creationId xmlns:a16="http://schemas.microsoft.com/office/drawing/2014/main" id="{E9D44FAB-1C71-DF0B-0B56-6E7B31894A9C}"/>
                  </a:ext>
                </a:extLst>
              </p:cNvPr>
              <p:cNvSpPr txBox="1"/>
              <p:nvPr/>
            </p:nvSpPr>
            <p:spPr>
              <a:xfrm>
                <a:off x="3742186" y="6529953"/>
                <a:ext cx="995885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0" dirty="0">
                    <a:latin typeface="Cambria Math" panose="02040503050406030204" pitchFamily="18" charset="0"/>
                  </a:rPr>
                  <a:t>Note : </a:t>
                </a:r>
                <a:r>
                  <a:rPr lang="fr-FR" sz="1400" b="0" dirty="0" err="1">
                    <a:latin typeface="Cambria Math" panose="02040503050406030204" pitchFamily="18" charset="0"/>
                  </a:rPr>
                  <a:t>we</a:t>
                </a:r>
                <a:r>
                  <a:rPr lang="fr-FR" sz="1400" b="0" dirty="0">
                    <a:latin typeface="Cambria Math" panose="02040503050406030204" pitchFamily="18" charset="0"/>
                  </a:rPr>
                  <a:t> use </a:t>
                </a:r>
                <a:r>
                  <a:rPr lang="fr-FR" sz="1400" b="0" dirty="0" err="1">
                    <a:latin typeface="Cambria Math" panose="02040503050406030204" pitchFamily="18" charset="0"/>
                  </a:rPr>
                  <a:t>dimensionned</a:t>
                </a:r>
                <a:r>
                  <a:rPr lang="fr-FR" sz="1400" b="0" dirty="0">
                    <a:latin typeface="Cambria Math" panose="02040503050406030204" pitchFamily="18" charset="0"/>
                  </a:rPr>
                  <a:t> va</a:t>
                </a:r>
                <a:r>
                  <a:rPr lang="fr-FR" sz="1400" dirty="0">
                    <a:latin typeface="Cambria Math" panose="02040503050406030204" pitchFamily="18" charset="0"/>
                  </a:rPr>
                  <a:t>riables, </a:t>
                </a:r>
                <a:r>
                  <a:rPr lang="fr-FR" sz="1400" dirty="0" err="1">
                    <a:latin typeface="Cambria Math" panose="02040503050406030204" pitchFamily="18" charset="0"/>
                  </a:rPr>
                  <a:t>with</a:t>
                </a:r>
                <a:r>
                  <a:rPr lang="fr-FR" sz="1400" dirty="0">
                    <a:latin typeface="Cambria Math" panose="02040503050406030204" pitchFamily="18" charset="0"/>
                  </a:rPr>
                  <a:t> </a:t>
                </a:r>
                <a:r>
                  <a:rPr lang="fr-FR" sz="1400" dirty="0" err="1">
                    <a:latin typeface="Cambria Math" panose="02040503050406030204" pitchFamily="18" charset="0"/>
                  </a:rPr>
                  <a:t>energies</a:t>
                </a:r>
                <a:r>
                  <a:rPr lang="fr-FR" sz="1400" dirty="0">
                    <a:latin typeface="Cambria Math" panose="02040503050406030204" pitchFamily="18" charset="0"/>
                  </a:rPr>
                  <a:t> in eV and distances in Angströms for </a:t>
                </a:r>
                <a:r>
                  <a:rPr lang="fr-FR" sz="1400" dirty="0" err="1">
                    <a:latin typeface="Cambria Math" panose="02040503050406030204" pitchFamily="18" charset="0"/>
                  </a:rPr>
                  <a:t>numerical</a:t>
                </a:r>
                <a:r>
                  <a:rPr lang="fr-FR" sz="1400" dirty="0">
                    <a:latin typeface="Cambria Math" panose="02040503050406030204" pitchFamily="18" charset="0"/>
                  </a:rPr>
                  <a:t> </a:t>
                </a:r>
                <a:r>
                  <a:rPr lang="fr-FR" sz="1400" dirty="0" err="1">
                    <a:latin typeface="Cambria Math" panose="02040503050406030204" pitchFamily="18" charset="0"/>
                  </a:rPr>
                  <a:t>stability</a:t>
                </a:r>
                <a:r>
                  <a:rPr lang="fr-FR" sz="1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12" name="TextBox 10">
                <a:extLst>
                  <a:ext uri="{FF2B5EF4-FFF2-40B4-BE49-F238E27FC236}">
                    <a16:creationId xmlns:a16="http://schemas.microsoft.com/office/drawing/2014/main" id="{E9D44FAB-1C71-DF0B-0B56-6E7B3189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186" y="6529953"/>
                <a:ext cx="9958858" cy="1292662"/>
              </a:xfrm>
              <a:prstGeom prst="rect">
                <a:avLst/>
              </a:prstGeom>
              <a:blipFill>
                <a:blip r:embed="rId6"/>
                <a:stretch>
                  <a:fillRect l="-184" t="-14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153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D7464-6DBC-EE79-D5DA-C1E18ED15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texte, ligne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650C3FF-71F8-781C-2842-31863960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01" t="1690" r="5597" b="10"/>
          <a:stretch>
            <a:fillRect/>
          </a:stretch>
        </p:blipFill>
        <p:spPr>
          <a:xfrm>
            <a:off x="1712406" y="1447745"/>
            <a:ext cx="7367682" cy="4729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7EB978-6AEC-5E5A-B51E-3524E5BEC343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Simulations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C4E9AA-1AC5-D9F0-4E4C-0CE8D27EF447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F4E46-4694-163D-4870-8BD7FB16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BF3E9-CF18-F55E-5950-4EE0E8D53DBA}"/>
              </a:ext>
            </a:extLst>
          </p:cNvPr>
          <p:cNvSpPr txBox="1"/>
          <p:nvPr/>
        </p:nvSpPr>
        <p:spPr>
          <a:xfrm>
            <a:off x="362608" y="834162"/>
            <a:ext cx="27274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u="sng">
                <a:solidFill>
                  <a:schemeClr val="accent3"/>
                </a:solidFill>
              </a:rPr>
              <a:t>Without</a:t>
            </a:r>
            <a:r>
              <a:rPr lang="en-US" b="1">
                <a:solidFill>
                  <a:schemeClr val="accent3"/>
                </a:solidFill>
              </a:rPr>
              <a:t> the thermostat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53597E-E916-233E-9930-F76474E5FFD3}"/>
                  </a:ext>
                </a:extLst>
              </p:cNvPr>
              <p:cNvSpPr txBox="1"/>
              <p:nvPr/>
            </p:nvSpPr>
            <p:spPr>
              <a:xfrm>
                <a:off x="126388" y="1613072"/>
                <a:ext cx="296365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u="sng">
                    <a:ea typeface="Cambria Math" panose="02040503050406030204" pitchFamily="18" charset="0"/>
                  </a:rPr>
                  <a:t>Condition</a:t>
                </a:r>
                <a:r>
                  <a:rPr lang="fr-FR" sz="1600">
                    <a:ea typeface="Cambria Math" panose="02040503050406030204" pitchFamily="18" charset="0"/>
                  </a:rPr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fr-FR" sz="1600" i="1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d>
                          <m:dPr>
                            <m:ctrlPr>
                              <a:rPr lang="fr-FR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e>
                        </m:d>
                      </m:sup>
                    </m:sSup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i="1" dirty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fr-FR" sz="16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fr-FR" sz="1600" i="1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=(0,0,0)</m:t>
                    </m:r>
                  </m:oMath>
                </a14:m>
                <a:r>
                  <a:rPr lang="en-US" sz="160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 =(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</a:rPr>
                      <m:t>, 0,0)</m:t>
                    </m:r>
                  </m:oMath>
                </a14:m>
                <a:r>
                  <a:rPr lang="fr-FR" sz="1600" i="1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fr-FR" sz="1600" b="0" i="1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fr-FR" sz="1600" b="0" i="1">
                    <a:latin typeface="Cambria Math" panose="02040503050406030204" pitchFamily="18" charset="0"/>
                  </a:rPr>
                  <a:t> </a:t>
                </a:r>
              </a:p>
              <a:p>
                <a:endParaRPr lang="fr-FR" sz="1600" b="0" i="1">
                  <a:latin typeface="Cambria Math" panose="02040503050406030204" pitchFamily="18" charset="0"/>
                </a:endParaRPr>
              </a:p>
              <a:p>
                <a:endParaRPr lang="fr-FR" sz="1600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/>
                  <a:t> </a:t>
                </a:r>
              </a:p>
              <a:p>
                <a:endParaRPr lang="en-US" sz="1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53597E-E916-233E-9930-F76474E5F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" y="1613072"/>
                <a:ext cx="2963654" cy="2554545"/>
              </a:xfrm>
              <a:prstGeom prst="rect">
                <a:avLst/>
              </a:prstGeom>
              <a:blipFill>
                <a:blip r:embed="rId3"/>
                <a:stretch>
                  <a:fillRect l="-1235" t="-7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9C20F78-FFCA-AB23-542A-22E8C3275DD5}"/>
              </a:ext>
            </a:extLst>
          </p:cNvPr>
          <p:cNvSpPr txBox="1"/>
          <p:nvPr/>
        </p:nvSpPr>
        <p:spPr>
          <a:xfrm>
            <a:off x="8785366" y="1611287"/>
            <a:ext cx="304191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All of the energy is vibrational in the case of no thermostat. The molecule simply vibrates along its axis, going over the potential.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15A9CC-CF8A-54A4-C31F-013EBCDBC187}"/>
                  </a:ext>
                </a:extLst>
              </p:cNvPr>
              <p:cNvSpPr txBox="1"/>
              <p:nvPr/>
            </p:nvSpPr>
            <p:spPr>
              <a:xfrm>
                <a:off x="2351691" y="6521831"/>
                <a:ext cx="6096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i="1"/>
                  <a:t>Decomposition of energies into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</m:oMath>
                </a14:m>
                <a:r>
                  <a:rPr lang="en-US" sz="1200" i="1"/>
                  <a:t> ), translational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</m:oMath>
                </a14:m>
                <a:r>
                  <a:rPr lang="en-US" sz="1200" i="1"/>
                  <a:t>) and rotational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</m:oMath>
                </a14:m>
                <a:r>
                  <a:rPr lang="en-US" sz="1200" i="1"/>
                  <a:t>) energies.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15A9CC-CF8A-54A4-C31F-013EBCDBC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691" y="6521831"/>
                <a:ext cx="6096000" cy="276999"/>
              </a:xfrm>
              <a:prstGeom prst="rect">
                <a:avLst/>
              </a:prstGeom>
              <a:blipFill>
                <a:blip r:embed="rId4"/>
                <a:stretch>
                  <a:fillRect l="-100" t="-2222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1259C83-04CD-AF5B-3F2A-34F853E9E62D}"/>
              </a:ext>
            </a:extLst>
          </p:cNvPr>
          <p:cNvSpPr txBox="1"/>
          <p:nvPr/>
        </p:nvSpPr>
        <p:spPr>
          <a:xfrm>
            <a:off x="483476" y="189185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Decomposition of energies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7C4C509-850C-2C9B-8160-517502394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695" y="3170228"/>
            <a:ext cx="3175978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7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6CB4D-6787-AD11-CBDB-01F768E3E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BC191-C244-00AC-31EB-155E8950C515}"/>
              </a:ext>
            </a:extLst>
          </p:cNvPr>
          <p:cNvSpPr txBox="1"/>
          <p:nvPr/>
        </p:nvSpPr>
        <p:spPr>
          <a:xfrm>
            <a:off x="9898523" y="364157"/>
            <a:ext cx="1928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65000"/>
                  </a:schemeClr>
                </a:solidFill>
              </a:rPr>
              <a:t>Simulations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3A6E7D-3B4E-735F-E5A1-B4A541C256ED}"/>
              </a:ext>
            </a:extLst>
          </p:cNvPr>
          <p:cNvCxnSpPr/>
          <p:nvPr/>
        </p:nvCxnSpPr>
        <p:spPr>
          <a:xfrm>
            <a:off x="2743200" y="724730"/>
            <a:ext cx="90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8A64E7-9890-D856-C4D0-575D5E6D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971A-0D19-F545-B4CF-4465046B9079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2BB2F-DD62-E451-58B8-702296E431ED}"/>
              </a:ext>
            </a:extLst>
          </p:cNvPr>
          <p:cNvSpPr txBox="1"/>
          <p:nvPr/>
        </p:nvSpPr>
        <p:spPr>
          <a:xfrm>
            <a:off x="362608" y="834162"/>
            <a:ext cx="27274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u="sng">
                <a:solidFill>
                  <a:schemeClr val="accent3"/>
                </a:solidFill>
              </a:rPr>
              <a:t>With </a:t>
            </a:r>
            <a:r>
              <a:rPr lang="en-US" b="1">
                <a:solidFill>
                  <a:schemeClr val="accent3"/>
                </a:solidFill>
              </a:rPr>
              <a:t>the thermostat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F6B29E-D053-F92B-C1D3-9A9D436E1BA4}"/>
                  </a:ext>
                </a:extLst>
              </p:cNvPr>
              <p:cNvSpPr txBox="1"/>
              <p:nvPr/>
            </p:nvSpPr>
            <p:spPr>
              <a:xfrm>
                <a:off x="126388" y="1691432"/>
                <a:ext cx="2070274" cy="2817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u="sng" dirty="0">
                    <a:ea typeface="Cambria Math" panose="02040503050406030204" pitchFamily="18" charset="0"/>
                  </a:rPr>
                  <a:t>Condition</a:t>
                </a:r>
                <a:r>
                  <a:rPr lang="fr-FR" sz="1600" dirty="0">
                    <a:ea typeface="Cambria Math" panose="02040503050406030204" pitchFamily="18" charset="0"/>
                  </a:rPr>
                  <a:t>: </a:t>
                </a:r>
              </a:p>
              <a:p>
                <a14:m>
                  <m:oMath xmlns:m="http://schemas.openxmlformats.org/officeDocument/2006/math">
                    <m: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fr-FR" sz="1600" b="0" i="1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d>
                          <m:d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 =(</m:t>
                    </m:r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fr-FR" sz="1600" i="1">
                        <a:latin typeface="Cambria Math" panose="02040503050406030204" pitchFamily="18" charset="0"/>
                      </a:rPr>
                      <m:t>, 0,0)</m:t>
                    </m:r>
                  </m:oMath>
                </a14:m>
                <a:r>
                  <a:rPr lang="fr-FR" sz="1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5×10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</m:t>
                        </m:r>
                      </m:sup>
                    </m:sSup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1600" b="0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fr-FR" sz="1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:endParaRPr lang="fr-FR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F6B29E-D053-F92B-C1D3-9A9D436E1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8" y="1691432"/>
                <a:ext cx="2070274" cy="2817438"/>
              </a:xfrm>
              <a:prstGeom prst="rect">
                <a:avLst/>
              </a:prstGeom>
              <a:blipFill>
                <a:blip r:embed="rId2"/>
                <a:stretch>
                  <a:fillRect l="-1770" t="-6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E268CA6-075E-ECD6-5637-052884995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06" y="1668754"/>
            <a:ext cx="8314695" cy="4144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627CC2-38D8-FC12-96CD-9D0B42EDC1CF}"/>
              </a:ext>
            </a:extLst>
          </p:cNvPr>
          <p:cNvSpPr txBox="1"/>
          <p:nvPr/>
        </p:nvSpPr>
        <p:spPr>
          <a:xfrm>
            <a:off x="483476" y="189185"/>
            <a:ext cx="521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H-Cl 3D Trajectory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9A581-ED38-BAF9-3B7A-E91E891719A1}"/>
              </a:ext>
            </a:extLst>
          </p:cNvPr>
          <p:cNvSpPr txBox="1"/>
          <p:nvPr/>
        </p:nvSpPr>
        <p:spPr>
          <a:xfrm>
            <a:off x="3476296" y="5874139"/>
            <a:ext cx="60960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i="1" dirty="0"/>
              <a:t>Showcasing the molecule trajectory (both H, Cl) in 3D space, as well as the position of the Center of Mass (COM) at the chosen time frame</a:t>
            </a:r>
          </a:p>
          <a:p>
            <a:pPr algn="ctr"/>
            <a:r>
              <a:rPr lang="en-US" sz="1200" i="1" dirty="0"/>
              <a:t>COM is very close to the green trajectory at all times since m(Cl)/m(H) &gt;&gt;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15">
                <a:extLst>
                  <a:ext uri="{FF2B5EF4-FFF2-40B4-BE49-F238E27FC236}">
                    <a16:creationId xmlns:a16="http://schemas.microsoft.com/office/drawing/2014/main" id="{F3DB28BB-9EED-4AE3-24DC-96A4E1B2102C}"/>
                  </a:ext>
                </a:extLst>
              </p:cNvPr>
              <p:cNvSpPr txBox="1"/>
              <p:nvPr/>
            </p:nvSpPr>
            <p:spPr>
              <a:xfrm>
                <a:off x="195460" y="3429000"/>
                <a:ext cx="2267186" cy="304698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US" sz="1600" dirty="0"/>
                  <a:t>We now add: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A random force in each of the 3 directions of space with a normal distribution following the fluctuation-dissipation theorem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A dampening force proportional to speed and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15">
                <a:extLst>
                  <a:ext uri="{FF2B5EF4-FFF2-40B4-BE49-F238E27FC236}">
                    <a16:creationId xmlns:a16="http://schemas.microsoft.com/office/drawing/2014/main" id="{F3DB28BB-9EED-4AE3-24DC-96A4E1B2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60" y="3429000"/>
                <a:ext cx="2267186" cy="3046988"/>
              </a:xfrm>
              <a:prstGeom prst="rect">
                <a:avLst/>
              </a:prstGeom>
              <a:blipFill>
                <a:blip r:embed="rId4"/>
                <a:stretch>
                  <a:fillRect l="-1344" t="-601" b="-16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654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F4BCC017436742A40078EEF525A25C" ma:contentTypeVersion="8" ma:contentTypeDescription="Crée un document." ma:contentTypeScope="" ma:versionID="58809c3d75b4068e112988202b498937">
  <xsd:schema xmlns:xsd="http://www.w3.org/2001/XMLSchema" xmlns:xs="http://www.w3.org/2001/XMLSchema" xmlns:p="http://schemas.microsoft.com/office/2006/metadata/properties" xmlns:ns3="a908e4d4-1c92-401a-86a2-d3a3f7e44379" xmlns:ns4="66c180e1-0618-4b3f-a2d5-c0eae16a3f17" targetNamespace="http://schemas.microsoft.com/office/2006/metadata/properties" ma:root="true" ma:fieldsID="c2113d6c55b33d9e5847a1d5a24d9112" ns3:_="" ns4:_="">
    <xsd:import namespace="a908e4d4-1c92-401a-86a2-d3a3f7e44379"/>
    <xsd:import namespace="66c180e1-0618-4b3f-a2d5-c0eae16a3f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08e4d4-1c92-401a-86a2-d3a3f7e443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180e1-0618-4b3f-a2d5-c0eae16a3f1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908e4d4-1c92-401a-86a2-d3a3f7e44379" xsi:nil="true"/>
  </documentManagement>
</p:properties>
</file>

<file path=customXml/itemProps1.xml><?xml version="1.0" encoding="utf-8"?>
<ds:datastoreItem xmlns:ds="http://schemas.openxmlformats.org/officeDocument/2006/customXml" ds:itemID="{D962DCB7-B901-489E-9220-772BED0A5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08e4d4-1c92-401a-86a2-d3a3f7e44379"/>
    <ds:schemaRef ds:uri="66c180e1-0618-4b3f-a2d5-c0eae16a3f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DD4A8-C814-4548-BDAD-61DD9BFA56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5AF345-5B7C-47BA-994E-9AEA43481E02}">
  <ds:schemaRefs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a908e4d4-1c92-401a-86a2-d3a3f7e44379"/>
    <ds:schemaRef ds:uri="http://www.w3.org/XML/1998/namespace"/>
    <ds:schemaRef ds:uri="http://schemas.microsoft.com/office/infopath/2007/PartnerControls"/>
    <ds:schemaRef ds:uri="66c180e1-0618-4b3f-a2d5-c0eae16a3f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1133</Words>
  <Application>Microsoft Office PowerPoint</Application>
  <PresentationFormat>Grand écran</PresentationFormat>
  <Paragraphs>238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Roboto Flex</vt:lpstr>
      <vt:lpstr>Aptos</vt:lpstr>
      <vt:lpstr>Aptos Display</vt:lpstr>
      <vt:lpstr>Arial</vt:lpstr>
      <vt:lpstr>Cambria Math</vt:lpstr>
      <vt:lpstr>Wingdings</vt:lpstr>
      <vt:lpstr>Office Theme</vt:lpstr>
      <vt:lpstr>Molecular Dynamics - 6:  Langevin Thermostat applied to a 3D system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Rachel Wolf (Student at CentraleSupelec)</dc:creator>
  <cp:lastModifiedBy>Jean Choppin Haudry De Janvry (Student at CentraleSupelec)</cp:lastModifiedBy>
  <cp:revision>11</cp:revision>
  <dcterms:created xsi:type="dcterms:W3CDTF">2025-11-10T14:11:57Z</dcterms:created>
  <dcterms:modified xsi:type="dcterms:W3CDTF">2025-11-14T09:24:07Z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0x010100EFF4BCC017436742A40078EEF525A25C</vt:lpwstr>
  </property>
</Properties>
</file>